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74B4-F48D-4C97-9BDB-51E47F2A77BB}" type="datetimeFigureOut">
              <a:rPr lang="cs-CZ" smtClean="0"/>
              <a:t>7.4.2026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11C94-DBE8-4A1C-9DA2-FE30AAA89C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167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74B4-F48D-4C97-9BDB-51E47F2A77BB}" type="datetimeFigureOut">
              <a:rPr lang="cs-CZ" smtClean="0"/>
              <a:t>7.4.2026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11C94-DBE8-4A1C-9DA2-FE30AAA89C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0063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74B4-F48D-4C97-9BDB-51E47F2A77BB}" type="datetimeFigureOut">
              <a:rPr lang="cs-CZ" smtClean="0"/>
              <a:t>7.4.2026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11C94-DBE8-4A1C-9DA2-FE30AAA89C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2676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74B4-F48D-4C97-9BDB-51E47F2A77BB}" type="datetimeFigureOut">
              <a:rPr lang="cs-CZ" smtClean="0"/>
              <a:t>7.4.2026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11C94-DBE8-4A1C-9DA2-FE30AAA89C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03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74B4-F48D-4C97-9BDB-51E47F2A77BB}" type="datetimeFigureOut">
              <a:rPr lang="cs-CZ" smtClean="0"/>
              <a:t>7.4.2026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11C94-DBE8-4A1C-9DA2-FE30AAA89C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5122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74B4-F48D-4C97-9BDB-51E47F2A77BB}" type="datetimeFigureOut">
              <a:rPr lang="cs-CZ" smtClean="0"/>
              <a:t>7.4.2026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11C94-DBE8-4A1C-9DA2-FE30AAA89C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4190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74B4-F48D-4C97-9BDB-51E47F2A77BB}" type="datetimeFigureOut">
              <a:rPr lang="cs-CZ" smtClean="0"/>
              <a:t>7.4.2026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11C94-DBE8-4A1C-9DA2-FE30AAA89C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6508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74B4-F48D-4C97-9BDB-51E47F2A77BB}" type="datetimeFigureOut">
              <a:rPr lang="cs-CZ" smtClean="0"/>
              <a:t>7.4.2026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11C94-DBE8-4A1C-9DA2-FE30AAA89C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3585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74B4-F48D-4C97-9BDB-51E47F2A77BB}" type="datetimeFigureOut">
              <a:rPr lang="cs-CZ" smtClean="0"/>
              <a:t>7.4.2026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11C94-DBE8-4A1C-9DA2-FE30AAA89C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3880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74B4-F48D-4C97-9BDB-51E47F2A77BB}" type="datetimeFigureOut">
              <a:rPr lang="cs-CZ" smtClean="0"/>
              <a:t>7.4.2026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11C94-DBE8-4A1C-9DA2-FE30AAA89C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6572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74B4-F48D-4C97-9BDB-51E47F2A77BB}" type="datetimeFigureOut">
              <a:rPr lang="cs-CZ" smtClean="0"/>
              <a:t>7.4.2026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11C94-DBE8-4A1C-9DA2-FE30AAA89C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321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F74B4-F48D-4C97-9BDB-51E47F2A77BB}" type="datetimeFigureOut">
              <a:rPr lang="cs-CZ" smtClean="0"/>
              <a:t>7.4.2026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11C94-DBE8-4A1C-9DA2-FE30AAA89C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8607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391120" y="883691"/>
            <a:ext cx="8177881" cy="7680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ŘEDITELKA GYMNÁZIA</a:t>
            </a:r>
          </a:p>
        </p:txBody>
      </p:sp>
      <p:sp>
        <p:nvSpPr>
          <p:cNvPr id="6" name="Obdélník 5"/>
          <p:cNvSpPr/>
          <p:nvPr/>
        </p:nvSpPr>
        <p:spPr>
          <a:xfrm>
            <a:off x="8775877" y="2160825"/>
            <a:ext cx="2714223" cy="9648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cs-CZ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ZÁSTUPCE ŘG</a:t>
            </a:r>
            <a:endParaRPr lang="cs-CZ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cs-CZ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r>
              <a:rPr 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ýchovný a kariérový poradce </a:t>
            </a:r>
            <a:endParaRPr 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(vedoucí pracovník - detašované pracoviště školy</a:t>
            </a:r>
            <a:r>
              <a:rPr lang="cs-CZ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pPr algn="ctr"/>
            <a:endParaRPr lang="cs-CZ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303739" y="2173737"/>
            <a:ext cx="3101990" cy="9648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STATUTÁRNÍ </a:t>
            </a:r>
            <a:r>
              <a:rPr lang="cs-CZ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ZÁSTUPKYNĚ ŘG</a:t>
            </a:r>
          </a:p>
          <a:p>
            <a:pPr algn="ctr"/>
            <a:r>
              <a:rPr lang="cs-CZ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(vedoucí pracovnice - hlavní budova školy)</a:t>
            </a:r>
          </a:p>
        </p:txBody>
      </p:sp>
      <p:sp>
        <p:nvSpPr>
          <p:cNvPr id="10" name="Obdélník 9"/>
          <p:cNvSpPr/>
          <p:nvPr/>
        </p:nvSpPr>
        <p:spPr>
          <a:xfrm>
            <a:off x="2726460" y="4480312"/>
            <a:ext cx="2138861" cy="6231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PROVOZ – </a:t>
            </a:r>
            <a:r>
              <a:rPr lang="cs-CZ" sz="14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hl.budova</a:t>
            </a:r>
            <a:endParaRPr lang="cs-CZ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cs-CZ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cs-CZ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údržbář, uklízečky, </a:t>
            </a:r>
            <a:r>
              <a:rPr lang="cs-CZ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vrátný)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617453" y="5317031"/>
            <a:ext cx="10872647" cy="8579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PEDAGOGICKÝ SBOR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618186" y="309935"/>
            <a:ext cx="10871915" cy="3060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Příloha k Organizačnímu řádu gymnázia – organizační struktura</a:t>
            </a:r>
            <a:endParaRPr lang="cs-CZ" dirty="0"/>
          </a:p>
        </p:txBody>
      </p:sp>
      <p:sp>
        <p:nvSpPr>
          <p:cNvPr id="13" name="Obdélník 12"/>
          <p:cNvSpPr/>
          <p:nvPr/>
        </p:nvSpPr>
        <p:spPr>
          <a:xfrm>
            <a:off x="2330980" y="3505110"/>
            <a:ext cx="1993483" cy="7450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HOSPODÁŘKA</a:t>
            </a:r>
          </a:p>
          <a:p>
            <a:pPr algn="ctr"/>
            <a:r>
              <a:rPr lang="cs-CZ" sz="11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hlavní </a:t>
            </a:r>
            <a:r>
              <a:rPr lang="cs-CZ" sz="11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budova </a:t>
            </a:r>
            <a:r>
              <a:rPr lang="cs-CZ" sz="11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školy</a:t>
            </a:r>
          </a:p>
          <a:p>
            <a:pPr algn="ctr"/>
            <a:r>
              <a:rPr lang="cs-CZ" sz="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(oprávněna organizovat, řídit a kontrolovat práci provozních zaměstnanců)</a:t>
            </a:r>
            <a:endParaRPr lang="cs-CZ" sz="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6642466" y="2160826"/>
            <a:ext cx="1901779" cy="9435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EKONOM</a:t>
            </a:r>
          </a:p>
          <a:p>
            <a:pPr algn="ctr"/>
            <a:r>
              <a:rPr lang="cs-CZ" sz="1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(správce rozpočtu)</a:t>
            </a:r>
          </a:p>
          <a:p>
            <a:pPr algn="ctr"/>
            <a:r>
              <a:rPr lang="cs-CZ" sz="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oprávněn </a:t>
            </a:r>
            <a:r>
              <a:rPr lang="cs-CZ" sz="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organizovat, řídit a kontrolovat práci </a:t>
            </a:r>
            <a:r>
              <a:rPr lang="cs-CZ" sz="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ÚČETNÍ</a:t>
            </a:r>
            <a:endParaRPr lang="cs-CZ" sz="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618186" y="6229884"/>
            <a:ext cx="10871915" cy="3541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Náplň činností je dána „NÁPLNÍ PRÁCE“ (uloženo v osobních materiálech)</a:t>
            </a:r>
            <a:endParaRPr lang="cs-CZ" dirty="0"/>
          </a:p>
        </p:txBody>
      </p:sp>
      <p:cxnSp>
        <p:nvCxnSpPr>
          <p:cNvPr id="18" name="Přímá spojnice se šipkou 17"/>
          <p:cNvCxnSpPr>
            <a:endCxn id="7" idx="0"/>
          </p:cNvCxnSpPr>
          <p:nvPr/>
        </p:nvCxnSpPr>
        <p:spPr>
          <a:xfrm flipH="1">
            <a:off x="1854734" y="1615899"/>
            <a:ext cx="1129214" cy="557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se šipkou 19"/>
          <p:cNvCxnSpPr/>
          <p:nvPr/>
        </p:nvCxnSpPr>
        <p:spPr>
          <a:xfrm>
            <a:off x="5997990" y="1658624"/>
            <a:ext cx="1199432" cy="468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se šipkou 20"/>
          <p:cNvCxnSpPr/>
          <p:nvPr/>
        </p:nvCxnSpPr>
        <p:spPr>
          <a:xfrm>
            <a:off x="5281743" y="1658624"/>
            <a:ext cx="39761" cy="36394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se šipkou 22"/>
          <p:cNvCxnSpPr/>
          <p:nvPr/>
        </p:nvCxnSpPr>
        <p:spPr>
          <a:xfrm flipH="1">
            <a:off x="498496" y="3167931"/>
            <a:ext cx="881443" cy="291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nice se šipkou 34"/>
          <p:cNvCxnSpPr/>
          <p:nvPr/>
        </p:nvCxnSpPr>
        <p:spPr>
          <a:xfrm>
            <a:off x="7593356" y="1632969"/>
            <a:ext cx="1595765" cy="493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se šipkou 37"/>
          <p:cNvCxnSpPr/>
          <p:nvPr/>
        </p:nvCxnSpPr>
        <p:spPr>
          <a:xfrm>
            <a:off x="1765747" y="3147300"/>
            <a:ext cx="21000" cy="2114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nice se šipkou 38"/>
          <p:cNvCxnSpPr/>
          <p:nvPr/>
        </p:nvCxnSpPr>
        <p:spPr>
          <a:xfrm>
            <a:off x="9714942" y="3167931"/>
            <a:ext cx="32239" cy="2094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nice se šipkou 27"/>
          <p:cNvCxnSpPr/>
          <p:nvPr/>
        </p:nvCxnSpPr>
        <p:spPr>
          <a:xfrm flipH="1">
            <a:off x="8658497" y="3167931"/>
            <a:ext cx="530624" cy="298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bdélník 23"/>
          <p:cNvSpPr/>
          <p:nvPr/>
        </p:nvSpPr>
        <p:spPr>
          <a:xfrm>
            <a:off x="7197422" y="3476052"/>
            <a:ext cx="2276957" cy="6756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sz="1600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cs-CZ" sz="1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HOSPODÁŘKA</a:t>
            </a:r>
          </a:p>
          <a:p>
            <a:pPr algn="ctr"/>
            <a:r>
              <a:rPr lang="cs-CZ" sz="11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cs-CZ" sz="11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etašované pracoviště</a:t>
            </a:r>
          </a:p>
          <a:p>
            <a:pPr algn="ctr"/>
            <a:r>
              <a:rPr lang="cs-CZ" sz="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(oprávněna organizovat, řídit a kontrolovat práci provozních zaměstnanců)</a:t>
            </a:r>
          </a:p>
          <a:p>
            <a:pPr algn="ctr"/>
            <a:r>
              <a:rPr lang="cs-CZ" sz="11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cs-CZ" sz="11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Obdélník 29"/>
          <p:cNvSpPr/>
          <p:nvPr/>
        </p:nvSpPr>
        <p:spPr>
          <a:xfrm>
            <a:off x="9987744" y="3484805"/>
            <a:ext cx="1502356" cy="6686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KNIHOVNICE</a:t>
            </a:r>
            <a:r>
              <a:rPr lang="cs-CZ" sz="11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cs-CZ" sz="11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cs-CZ" sz="11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cs-CZ" sz="11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bě budovy školy</a:t>
            </a:r>
            <a:endParaRPr lang="cs-CZ" sz="11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cs-CZ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3" name="Přímá spojnice se šipkou 32"/>
          <p:cNvCxnSpPr>
            <a:stCxn id="6" idx="2"/>
          </p:cNvCxnSpPr>
          <p:nvPr/>
        </p:nvCxnSpPr>
        <p:spPr>
          <a:xfrm>
            <a:off x="10132989" y="3125628"/>
            <a:ext cx="672386" cy="333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bdélník 35"/>
          <p:cNvSpPr/>
          <p:nvPr/>
        </p:nvSpPr>
        <p:spPr>
          <a:xfrm>
            <a:off x="5997990" y="4480311"/>
            <a:ext cx="2101401" cy="6231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PROVOZ – </a:t>
            </a:r>
            <a:r>
              <a:rPr lang="cs-CZ" sz="14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detaš.prac</a:t>
            </a:r>
            <a:r>
              <a:rPr lang="cs-CZ" sz="1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cs-CZ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cs-CZ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cs-CZ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údržbář, uklízečky, vrátný)</a:t>
            </a:r>
            <a:endParaRPr lang="cs-CZ" sz="1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7" name="Přímá spojnice se šipkou 36"/>
          <p:cNvCxnSpPr/>
          <p:nvPr/>
        </p:nvCxnSpPr>
        <p:spPr>
          <a:xfrm>
            <a:off x="3122908" y="4151691"/>
            <a:ext cx="961634" cy="2737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nice se šipkou 39"/>
          <p:cNvCxnSpPr>
            <a:stCxn id="24" idx="2"/>
          </p:cNvCxnSpPr>
          <p:nvPr/>
        </p:nvCxnSpPr>
        <p:spPr>
          <a:xfrm flipH="1">
            <a:off x="7280296" y="4151691"/>
            <a:ext cx="1055605" cy="2944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bdélník 56"/>
          <p:cNvSpPr/>
          <p:nvPr/>
        </p:nvSpPr>
        <p:spPr>
          <a:xfrm>
            <a:off x="269431" y="3484379"/>
            <a:ext cx="1300524" cy="6496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ADMINISTR.PRACOVNICE</a:t>
            </a:r>
            <a:endParaRPr lang="cs-CZ" sz="1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Obdélník 57"/>
          <p:cNvSpPr/>
          <p:nvPr/>
        </p:nvSpPr>
        <p:spPr>
          <a:xfrm>
            <a:off x="5865737" y="3484805"/>
            <a:ext cx="1028751" cy="666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ÚČETNÍ</a:t>
            </a:r>
          </a:p>
        </p:txBody>
      </p:sp>
      <p:cxnSp>
        <p:nvCxnSpPr>
          <p:cNvPr id="60" name="Přímá spojnice se šipkou 59"/>
          <p:cNvCxnSpPr/>
          <p:nvPr/>
        </p:nvCxnSpPr>
        <p:spPr>
          <a:xfrm>
            <a:off x="2831031" y="3193868"/>
            <a:ext cx="482748" cy="282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Přímá spojnice se šipkou 60"/>
          <p:cNvCxnSpPr/>
          <p:nvPr/>
        </p:nvCxnSpPr>
        <p:spPr>
          <a:xfrm flipH="1">
            <a:off x="6325606" y="3138540"/>
            <a:ext cx="764674" cy="345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26431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121</Words>
  <Application>Microsoft Office PowerPoint</Application>
  <PresentationFormat>Širokoúhlá obrazovka</PresentationFormat>
  <Paragraphs>29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Motiv Office</vt:lpstr>
      <vt:lpstr>Prezentace aplikace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Zuzana Suchomelová</dc:creator>
  <cp:lastModifiedBy>Zuzana Berchtoldová</cp:lastModifiedBy>
  <cp:revision>23</cp:revision>
  <cp:lastPrinted>2017-05-16T12:57:18Z</cp:lastPrinted>
  <dcterms:created xsi:type="dcterms:W3CDTF">2016-03-01T16:49:36Z</dcterms:created>
  <dcterms:modified xsi:type="dcterms:W3CDTF">2026-04-07T11:41:18Z</dcterms:modified>
</cp:coreProperties>
</file>